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8288000" cy="10287000"/>
  <p:notesSz cx="6858000" cy="9144000"/>
  <p:embeddedFontLst>
    <p:embeddedFont>
      <p:font typeface="Arimo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  <p:embeddedFont>
      <p:font typeface="Open Sans Bold" panose="020B0806030504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D458EB-D88E-4E60-B140-79FAA0253884}" v="5" dt="2023-12-05T17:49:35.763"/>
    <p1510:client id="{3857C54B-65C1-473F-AA06-8C1831E49496}" v="1" dt="2023-12-05T19:29:45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2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 Johnson" userId="66dc1a6ce3bd7d51" providerId="LiveId" clId="{3857C54B-65C1-473F-AA06-8C1831E49496}"/>
    <pc:docChg chg="undo custSel modSld">
      <pc:chgData name="Mac Johnson" userId="66dc1a6ce3bd7d51" providerId="LiveId" clId="{3857C54B-65C1-473F-AA06-8C1831E49496}" dt="2023-12-05T19:43:57.496" v="59" actId="20577"/>
      <pc:docMkLst>
        <pc:docMk/>
      </pc:docMkLst>
      <pc:sldChg chg="addSp delSp modSp mod">
        <pc:chgData name="Mac Johnson" userId="66dc1a6ce3bd7d51" providerId="LiveId" clId="{3857C54B-65C1-473F-AA06-8C1831E49496}" dt="2023-12-05T19:29:53.720" v="10" actId="478"/>
        <pc:sldMkLst>
          <pc:docMk/>
          <pc:sldMk cId="0" sldId="256"/>
        </pc:sldMkLst>
        <pc:spChg chg="mod">
          <ac:chgData name="Mac Johnson" userId="66dc1a6ce3bd7d51" providerId="LiveId" clId="{3857C54B-65C1-473F-AA06-8C1831E49496}" dt="2023-12-05T19:29:40.956" v="7" actId="14100"/>
          <ac:spMkLst>
            <pc:docMk/>
            <pc:sldMk cId="0" sldId="256"/>
            <ac:spMk id="7" creationId="{00000000-0000-0000-0000-000000000000}"/>
          </ac:spMkLst>
        </pc:spChg>
        <pc:spChg chg="add mod">
          <ac:chgData name="Mac Johnson" userId="66dc1a6ce3bd7d51" providerId="LiveId" clId="{3857C54B-65C1-473F-AA06-8C1831E49496}" dt="2023-12-05T19:29:49.634" v="9" actId="1076"/>
          <ac:spMkLst>
            <pc:docMk/>
            <pc:sldMk cId="0" sldId="256"/>
            <ac:spMk id="15" creationId="{B0D2CD2E-82F7-0CE6-A12D-C029EC403BCE}"/>
          </ac:spMkLst>
        </pc:spChg>
        <pc:grpChg chg="del mod">
          <ac:chgData name="Mac Johnson" userId="66dc1a6ce3bd7d51" providerId="LiveId" clId="{3857C54B-65C1-473F-AA06-8C1831E49496}" dt="2023-12-05T19:29:53.720" v="10" actId="478"/>
          <ac:grpSpMkLst>
            <pc:docMk/>
            <pc:sldMk cId="0" sldId="256"/>
            <ac:grpSpMk id="6" creationId="{00000000-0000-0000-0000-000000000000}"/>
          </ac:grpSpMkLst>
        </pc:grpChg>
      </pc:sldChg>
      <pc:sldChg chg="modSp mod">
        <pc:chgData name="Mac Johnson" userId="66dc1a6ce3bd7d51" providerId="LiveId" clId="{3857C54B-65C1-473F-AA06-8C1831E49496}" dt="2023-12-05T19:40:58.436" v="25" actId="255"/>
        <pc:sldMkLst>
          <pc:docMk/>
          <pc:sldMk cId="0" sldId="258"/>
        </pc:sldMkLst>
        <pc:spChg chg="mod">
          <ac:chgData name="Mac Johnson" userId="66dc1a6ce3bd7d51" providerId="LiveId" clId="{3857C54B-65C1-473F-AA06-8C1831E49496}" dt="2023-12-05T19:40:58.436" v="25" actId="255"/>
          <ac:spMkLst>
            <pc:docMk/>
            <pc:sldMk cId="0" sldId="258"/>
            <ac:spMk id="8" creationId="{00000000-0000-0000-0000-000000000000}"/>
          </ac:spMkLst>
        </pc:spChg>
      </pc:sldChg>
      <pc:sldChg chg="addSp delSp modSp mod">
        <pc:chgData name="Mac Johnson" userId="66dc1a6ce3bd7d51" providerId="LiveId" clId="{3857C54B-65C1-473F-AA06-8C1831E49496}" dt="2023-12-05T19:43:57.496" v="59" actId="20577"/>
        <pc:sldMkLst>
          <pc:docMk/>
          <pc:sldMk cId="0" sldId="259"/>
        </pc:sldMkLst>
        <pc:spChg chg="del topLvl">
          <ac:chgData name="Mac Johnson" userId="66dc1a6ce3bd7d51" providerId="LiveId" clId="{3857C54B-65C1-473F-AA06-8C1831E49496}" dt="2023-12-05T19:29:24.825" v="6" actId="478"/>
          <ac:spMkLst>
            <pc:docMk/>
            <pc:sldMk cId="0" sldId="259"/>
            <ac:spMk id="6" creationId="{00000000-0000-0000-0000-000000000000}"/>
          </ac:spMkLst>
        </pc:spChg>
        <pc:spChg chg="mod">
          <ac:chgData name="Mac Johnson" userId="66dc1a6ce3bd7d51" providerId="LiveId" clId="{3857C54B-65C1-473F-AA06-8C1831E49496}" dt="2023-12-05T19:43:57.496" v="59" actId="20577"/>
          <ac:spMkLst>
            <pc:docMk/>
            <pc:sldMk cId="0" sldId="259"/>
            <ac:spMk id="12" creationId="{CFAC0A36-DEB4-DB1E-E597-51D55332ECC6}"/>
          </ac:spMkLst>
        </pc:spChg>
        <pc:grpChg chg="add del">
          <ac:chgData name="Mac Johnson" userId="66dc1a6ce3bd7d51" providerId="LiveId" clId="{3857C54B-65C1-473F-AA06-8C1831E49496}" dt="2023-12-05T19:29:24.825" v="6" actId="478"/>
          <ac:grpSpMkLst>
            <pc:docMk/>
            <pc:sldMk cId="0" sldId="259"/>
            <ac:grpSpMk id="5" creationId="{00000000-0000-0000-0000-000000000000}"/>
          </ac:grpSpMkLst>
        </pc:grpChg>
        <pc:grpChg chg="del">
          <ac:chgData name="Mac Johnson" userId="66dc1a6ce3bd7d51" providerId="LiveId" clId="{3857C54B-65C1-473F-AA06-8C1831E49496}" dt="2023-12-05T18:09:02.036" v="1" actId="478"/>
          <ac:grpSpMkLst>
            <pc:docMk/>
            <pc:sldMk cId="0" sldId="259"/>
            <ac:grpSpMk id="10" creationId="{00000000-0000-0000-0000-000000000000}"/>
          </ac:grpSpMkLst>
        </pc:grpChg>
      </pc:sldChg>
      <pc:sldChg chg="delSp modSp mod">
        <pc:chgData name="Mac Johnson" userId="66dc1a6ce3bd7d51" providerId="LiveId" clId="{3857C54B-65C1-473F-AA06-8C1831E49496}" dt="2023-12-05T19:41:43.588" v="31" actId="255"/>
        <pc:sldMkLst>
          <pc:docMk/>
          <pc:sldMk cId="0" sldId="260"/>
        </pc:sldMkLst>
        <pc:spChg chg="mod">
          <ac:chgData name="Mac Johnson" userId="66dc1a6ce3bd7d51" providerId="LiveId" clId="{3857C54B-65C1-473F-AA06-8C1831E49496}" dt="2023-12-05T19:41:43.588" v="31" actId="255"/>
          <ac:spMkLst>
            <pc:docMk/>
            <pc:sldMk cId="0" sldId="260"/>
            <ac:spMk id="5" creationId="{00000000-0000-0000-0000-000000000000}"/>
          </ac:spMkLst>
        </pc:spChg>
        <pc:grpChg chg="del">
          <ac:chgData name="Mac Johnson" userId="66dc1a6ce3bd7d51" providerId="LiveId" clId="{3857C54B-65C1-473F-AA06-8C1831E49496}" dt="2023-12-05T18:05:04.631" v="0" actId="478"/>
          <ac:grpSpMkLst>
            <pc:docMk/>
            <pc:sldMk cId="0" sldId="260"/>
            <ac:grpSpMk id="7" creationId="{00000000-0000-0000-0000-000000000000}"/>
          </ac:grpSpMkLst>
        </pc:grpChg>
      </pc:sldChg>
      <pc:sldChg chg="modSp mod">
        <pc:chgData name="Mac Johnson" userId="66dc1a6ce3bd7d51" providerId="LiveId" clId="{3857C54B-65C1-473F-AA06-8C1831E49496}" dt="2023-12-05T19:43:15.683" v="40" actId="255"/>
        <pc:sldMkLst>
          <pc:docMk/>
          <pc:sldMk cId="0" sldId="266"/>
        </pc:sldMkLst>
        <pc:spChg chg="mod">
          <ac:chgData name="Mac Johnson" userId="66dc1a6ce3bd7d51" providerId="LiveId" clId="{3857C54B-65C1-473F-AA06-8C1831E49496}" dt="2023-12-05T19:43:15.683" v="40" actId="255"/>
          <ac:spMkLst>
            <pc:docMk/>
            <pc:sldMk cId="0" sldId="266"/>
            <ac:spMk id="10" creationId="{15B6DD01-E7D2-B2EC-4020-A58B58B3651A}"/>
          </ac:spMkLst>
        </pc:spChg>
      </pc:sldChg>
      <pc:sldChg chg="modSp mod">
        <pc:chgData name="Mac Johnson" userId="66dc1a6ce3bd7d51" providerId="LiveId" clId="{3857C54B-65C1-473F-AA06-8C1831E49496}" dt="2023-12-05T19:42:55.261" v="39" actId="255"/>
        <pc:sldMkLst>
          <pc:docMk/>
          <pc:sldMk cId="0" sldId="267"/>
        </pc:sldMkLst>
        <pc:spChg chg="mod">
          <ac:chgData name="Mac Johnson" userId="66dc1a6ce3bd7d51" providerId="LiveId" clId="{3857C54B-65C1-473F-AA06-8C1831E49496}" dt="2023-12-05T19:42:55.261" v="39" actId="255"/>
          <ac:spMkLst>
            <pc:docMk/>
            <pc:sldMk cId="0" sldId="267"/>
            <ac:spMk id="14" creationId="{66E15570-0733-F184-73E5-F1F0A20947A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75629-9EF5-4D0F-9E12-C731E43A0045}" type="datetimeFigureOut">
              <a:rPr lang="en-IN" smtClean="0"/>
              <a:t>05-12-2023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5848A6-4C34-4DC2-B130-D1A39E6C7D1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2381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5848A6-4C34-4DC2-B130-D1A39E6C7D19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33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53.svg"/><Relationship Id="rId7" Type="http://schemas.openxmlformats.org/officeDocument/2006/relationships/image" Target="../media/image41.png"/><Relationship Id="rId12" Type="http://schemas.openxmlformats.org/officeDocument/2006/relationships/image" Target="../media/image58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11" Type="http://schemas.openxmlformats.org/officeDocument/2006/relationships/image" Target="../media/image57.png"/><Relationship Id="rId5" Type="http://schemas.openxmlformats.org/officeDocument/2006/relationships/image" Target="../media/image44.svg"/><Relationship Id="rId10" Type="http://schemas.openxmlformats.org/officeDocument/2006/relationships/image" Target="../media/image56.svg"/><Relationship Id="rId4" Type="http://schemas.openxmlformats.org/officeDocument/2006/relationships/image" Target="../media/image43.png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12" Type="http://schemas.openxmlformats.org/officeDocument/2006/relationships/image" Target="../media/image72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svg"/><Relationship Id="rId15" Type="http://schemas.openxmlformats.org/officeDocument/2006/relationships/image" Target="../media/image2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openxmlformats.org/officeDocument/2006/relationships/image" Target="../media/image2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svg"/><Relationship Id="rId7" Type="http://schemas.openxmlformats.org/officeDocument/2006/relationships/image" Target="../media/image32.png"/><Relationship Id="rId12" Type="http://schemas.openxmlformats.org/officeDocument/2006/relationships/image" Target="../media/image35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4.png"/><Relationship Id="rId5" Type="http://schemas.openxmlformats.org/officeDocument/2006/relationships/image" Target="../media/image30.svg"/><Relationship Id="rId10" Type="http://schemas.openxmlformats.org/officeDocument/2006/relationships/image" Target="../media/image12.svg"/><Relationship Id="rId4" Type="http://schemas.openxmlformats.org/officeDocument/2006/relationships/image" Target="../media/image29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8.svg"/><Relationship Id="rId7" Type="http://schemas.openxmlformats.org/officeDocument/2006/relationships/image" Target="../media/image33.svg"/><Relationship Id="rId12" Type="http://schemas.openxmlformats.org/officeDocument/2006/relationships/hyperlink" Target="https://catalog.data.gov/dataset/crime-data-from-2020-to-present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5.svg"/><Relationship Id="rId5" Type="http://schemas.openxmlformats.org/officeDocument/2006/relationships/image" Target="../media/image30.sv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53.svg"/><Relationship Id="rId7" Type="http://schemas.openxmlformats.org/officeDocument/2006/relationships/image" Target="../media/image41.png"/><Relationship Id="rId12" Type="http://schemas.openxmlformats.org/officeDocument/2006/relationships/image" Target="../media/image58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11" Type="http://schemas.openxmlformats.org/officeDocument/2006/relationships/image" Target="../media/image57.png"/><Relationship Id="rId5" Type="http://schemas.openxmlformats.org/officeDocument/2006/relationships/image" Target="../media/image44.svg"/><Relationship Id="rId10" Type="http://schemas.openxmlformats.org/officeDocument/2006/relationships/image" Target="../media/image56.svg"/><Relationship Id="rId4" Type="http://schemas.openxmlformats.org/officeDocument/2006/relationships/image" Target="../media/image43.png"/><Relationship Id="rId9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71370" y="-3850952"/>
            <a:ext cx="6070280" cy="5258486"/>
          </a:xfrm>
          <a:custGeom>
            <a:avLst/>
            <a:gdLst/>
            <a:ahLst/>
            <a:cxnLst/>
            <a:rect l="l" t="t" r="r" b="b"/>
            <a:pathLst>
              <a:path w="6070280" h="5258486">
                <a:moveTo>
                  <a:pt x="0" y="0"/>
                </a:moveTo>
                <a:lnTo>
                  <a:pt x="6070280" y="0"/>
                </a:lnTo>
                <a:lnTo>
                  <a:pt x="6070280" y="5258486"/>
                </a:lnTo>
                <a:lnTo>
                  <a:pt x="0" y="5258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4983982" y="-1080785"/>
            <a:ext cx="5665256" cy="5134138"/>
          </a:xfrm>
          <a:custGeom>
            <a:avLst/>
            <a:gdLst/>
            <a:ahLst/>
            <a:cxnLst/>
            <a:rect l="l" t="t" r="r" b="b"/>
            <a:pathLst>
              <a:path w="5665256" h="5134138">
                <a:moveTo>
                  <a:pt x="0" y="0"/>
                </a:moveTo>
                <a:lnTo>
                  <a:pt x="5665256" y="0"/>
                </a:lnTo>
                <a:lnTo>
                  <a:pt x="5665256" y="5134138"/>
                </a:lnTo>
                <a:lnTo>
                  <a:pt x="0" y="51341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0110753" y="1657115"/>
            <a:ext cx="6058164" cy="5246370"/>
            <a:chOff x="0" y="0"/>
            <a:chExt cx="8077552" cy="69951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077581" cy="6995160"/>
            </a:xfrm>
            <a:custGeom>
              <a:avLst/>
              <a:gdLst/>
              <a:ahLst/>
              <a:cxnLst/>
              <a:rect l="l" t="t" r="r" b="b"/>
              <a:pathLst>
                <a:path w="8077581" h="6995160">
                  <a:moveTo>
                    <a:pt x="6058154" y="0"/>
                  </a:moveTo>
                  <a:lnTo>
                    <a:pt x="2019427" y="0"/>
                  </a:lnTo>
                  <a:lnTo>
                    <a:pt x="0" y="3497580"/>
                  </a:lnTo>
                  <a:lnTo>
                    <a:pt x="2019427" y="6995160"/>
                  </a:lnTo>
                  <a:lnTo>
                    <a:pt x="6058154" y="6995160"/>
                  </a:lnTo>
                  <a:lnTo>
                    <a:pt x="8077581" y="3497580"/>
                  </a:lnTo>
                  <a:close/>
                </a:path>
              </a:pathLst>
            </a:custGeom>
            <a:blipFill>
              <a:blip r:embed="rId6"/>
              <a:stretch>
                <a:fillRect t="-26966" b="-2696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Freeform 8"/>
          <p:cNvSpPr/>
          <p:nvPr/>
        </p:nvSpPr>
        <p:spPr>
          <a:xfrm>
            <a:off x="10202432" y="6873242"/>
            <a:ext cx="5928385" cy="5372599"/>
          </a:xfrm>
          <a:custGeom>
            <a:avLst/>
            <a:gdLst/>
            <a:ahLst/>
            <a:cxnLst/>
            <a:rect l="l" t="t" r="r" b="b"/>
            <a:pathLst>
              <a:path w="5928385" h="5372599">
                <a:moveTo>
                  <a:pt x="0" y="0"/>
                </a:moveTo>
                <a:lnTo>
                  <a:pt x="5928385" y="0"/>
                </a:lnTo>
                <a:lnTo>
                  <a:pt x="5928385" y="5372599"/>
                </a:lnTo>
                <a:lnTo>
                  <a:pt x="0" y="5372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4907782" y="9601202"/>
            <a:ext cx="5928385" cy="5372599"/>
          </a:xfrm>
          <a:custGeom>
            <a:avLst/>
            <a:gdLst/>
            <a:ahLst/>
            <a:cxnLst/>
            <a:rect l="l" t="t" r="r" b="b"/>
            <a:pathLst>
              <a:path w="5928385" h="5372599">
                <a:moveTo>
                  <a:pt x="0" y="0"/>
                </a:moveTo>
                <a:lnTo>
                  <a:pt x="5928385" y="0"/>
                </a:lnTo>
                <a:lnTo>
                  <a:pt x="5928385" y="5372599"/>
                </a:lnTo>
                <a:lnTo>
                  <a:pt x="0" y="537259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5331557" y="-1221709"/>
            <a:ext cx="6058164" cy="5246370"/>
            <a:chOff x="0" y="0"/>
            <a:chExt cx="8077552" cy="69951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077581" cy="6995160"/>
            </a:xfrm>
            <a:custGeom>
              <a:avLst/>
              <a:gdLst/>
              <a:ahLst/>
              <a:cxnLst/>
              <a:rect l="l" t="t" r="r" b="b"/>
              <a:pathLst>
                <a:path w="8077581" h="6995160">
                  <a:moveTo>
                    <a:pt x="6058154" y="0"/>
                  </a:moveTo>
                  <a:lnTo>
                    <a:pt x="2019427" y="0"/>
                  </a:lnTo>
                  <a:lnTo>
                    <a:pt x="0" y="3497580"/>
                  </a:lnTo>
                  <a:lnTo>
                    <a:pt x="2019427" y="6995160"/>
                  </a:lnTo>
                  <a:lnTo>
                    <a:pt x="6058154" y="6995160"/>
                  </a:lnTo>
                  <a:lnTo>
                    <a:pt x="8077581" y="3497580"/>
                  </a:lnTo>
                  <a:close/>
                </a:path>
              </a:pathLst>
            </a:custGeom>
            <a:blipFill>
              <a:blip r:embed="rId11"/>
              <a:stretch>
                <a:fillRect l="-14949" r="-14949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379572" y="398622"/>
            <a:ext cx="4210323" cy="6419138"/>
          </a:xfrm>
          <a:custGeom>
            <a:avLst/>
            <a:gdLst/>
            <a:ahLst/>
            <a:cxnLst/>
            <a:rect l="l" t="t" r="r" b="b"/>
            <a:pathLst>
              <a:path w="4210323" h="6419138">
                <a:moveTo>
                  <a:pt x="0" y="0"/>
                </a:moveTo>
                <a:lnTo>
                  <a:pt x="4210323" y="0"/>
                </a:lnTo>
                <a:lnTo>
                  <a:pt x="4210323" y="6419138"/>
                </a:lnTo>
                <a:lnTo>
                  <a:pt x="0" y="6419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1242600" y="4980299"/>
            <a:ext cx="7331939" cy="2497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269"/>
              </a:lnSpc>
            </a:pPr>
            <a:r>
              <a:rPr lang="en-US" sz="10373">
                <a:solidFill>
                  <a:srgbClr val="000000"/>
                </a:solidFill>
                <a:latin typeface="Arimo Bold"/>
              </a:rPr>
              <a:t>CRIME ANALYSIS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13624" y="7173078"/>
            <a:ext cx="7830376" cy="887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78"/>
              </a:lnSpc>
            </a:pPr>
            <a:r>
              <a:rPr lang="en-US" sz="5198" spc="435">
                <a:solidFill>
                  <a:srgbClr val="000000"/>
                </a:solidFill>
                <a:latin typeface="Open Sans Bold"/>
              </a:rPr>
              <a:t>Group 1</a:t>
            </a: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B0D2CD2E-82F7-0CE6-A12D-C029EC403BCE}"/>
              </a:ext>
            </a:extLst>
          </p:cNvPr>
          <p:cNvSpPr/>
          <p:nvPr/>
        </p:nvSpPr>
        <p:spPr>
          <a:xfrm>
            <a:off x="15323807" y="4024661"/>
            <a:ext cx="5928385" cy="5372599"/>
          </a:xfrm>
          <a:custGeom>
            <a:avLst/>
            <a:gdLst/>
            <a:ahLst/>
            <a:cxnLst/>
            <a:rect l="l" t="t" r="r" b="b"/>
            <a:pathLst>
              <a:path w="5928385" h="5372599">
                <a:moveTo>
                  <a:pt x="0" y="0"/>
                </a:moveTo>
                <a:lnTo>
                  <a:pt x="5928385" y="0"/>
                </a:lnTo>
                <a:lnTo>
                  <a:pt x="5928385" y="5372599"/>
                </a:lnTo>
                <a:lnTo>
                  <a:pt x="0" y="53725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81935" y="333915"/>
            <a:ext cx="7257167" cy="1413278"/>
          </a:xfrm>
          <a:custGeom>
            <a:avLst/>
            <a:gdLst/>
            <a:ahLst/>
            <a:cxnLst/>
            <a:rect l="l" t="t" r="r" b="b"/>
            <a:pathLst>
              <a:path w="7257167" h="1413278">
                <a:moveTo>
                  <a:pt x="0" y="0"/>
                </a:moveTo>
                <a:lnTo>
                  <a:pt x="7257167" y="0"/>
                </a:lnTo>
                <a:lnTo>
                  <a:pt x="7257167" y="1413278"/>
                </a:lnTo>
                <a:lnTo>
                  <a:pt x="0" y="1413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-219846" y="9563100"/>
            <a:ext cx="4929666" cy="95250"/>
            <a:chOff x="0" y="0"/>
            <a:chExt cx="6572888" cy="127000"/>
          </a:xfrm>
        </p:grpSpPr>
        <p:sp>
          <p:nvSpPr>
            <p:cNvPr id="4" name="Freeform 4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3405959" y="9515475"/>
            <a:ext cx="4929666" cy="95250"/>
            <a:chOff x="0" y="0"/>
            <a:chExt cx="6572888" cy="127000"/>
          </a:xfrm>
        </p:grpSpPr>
        <p:sp>
          <p:nvSpPr>
            <p:cNvPr id="6" name="Freeform 6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791075" y="233946"/>
            <a:ext cx="5039623" cy="3817515"/>
            <a:chOff x="0" y="0"/>
            <a:chExt cx="6719497" cy="50900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19443" cy="5090033"/>
            </a:xfrm>
            <a:custGeom>
              <a:avLst/>
              <a:gdLst/>
              <a:ahLst/>
              <a:cxnLst/>
              <a:rect l="l" t="t" r="r" b="b"/>
              <a:pathLst>
                <a:path w="6719443" h="5090033">
                  <a:moveTo>
                    <a:pt x="0" y="0"/>
                  </a:moveTo>
                  <a:lnTo>
                    <a:pt x="6719443" y="0"/>
                  </a:lnTo>
                  <a:lnTo>
                    <a:pt x="6719443" y="5090033"/>
                  </a:lnTo>
                  <a:lnTo>
                    <a:pt x="0" y="50900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21" b="-2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281935" y="716882"/>
            <a:ext cx="7257167" cy="58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1"/>
              </a:lnSpc>
              <a:spcBef>
                <a:spcPct val="0"/>
              </a:spcBef>
            </a:pPr>
            <a:r>
              <a:rPr lang="en-US" sz="3386">
                <a:solidFill>
                  <a:srgbClr val="000000"/>
                </a:solidFill>
                <a:latin typeface="Open Sans Bold"/>
              </a:rPr>
              <a:t>Challenges/Recommendation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6DD01-E7D2-B2EC-4020-A58B58B3651A}"/>
              </a:ext>
            </a:extLst>
          </p:cNvPr>
          <p:cNvSpPr txBox="1"/>
          <p:nvPr/>
        </p:nvSpPr>
        <p:spPr>
          <a:xfrm>
            <a:off x="762000" y="2857500"/>
            <a:ext cx="11811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was spaces in geo locations which was resulting in a bad dashboard we had find a way to delete spaces to present the accurate data 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null values in victims age and gender, but it is accounting to only 0.5% of the whole data so we have deleted those values.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4002" y="146688"/>
            <a:ext cx="6789998" cy="2158854"/>
          </a:xfrm>
          <a:custGeom>
            <a:avLst/>
            <a:gdLst/>
            <a:ahLst/>
            <a:cxnLst/>
            <a:rect l="l" t="t" r="r" b="b"/>
            <a:pathLst>
              <a:path w="6789998" h="2158854">
                <a:moveTo>
                  <a:pt x="0" y="0"/>
                </a:moveTo>
                <a:lnTo>
                  <a:pt x="6789998" y="0"/>
                </a:lnTo>
                <a:lnTo>
                  <a:pt x="6789998" y="2158854"/>
                </a:lnTo>
                <a:lnTo>
                  <a:pt x="0" y="2158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023203" y="-1939844"/>
            <a:ext cx="3536383" cy="3204847"/>
          </a:xfrm>
          <a:custGeom>
            <a:avLst/>
            <a:gdLst/>
            <a:ahLst/>
            <a:cxnLst/>
            <a:rect l="l" t="t" r="r" b="b"/>
            <a:pathLst>
              <a:path w="3536383" h="3204847">
                <a:moveTo>
                  <a:pt x="0" y="0"/>
                </a:moveTo>
                <a:lnTo>
                  <a:pt x="3536383" y="0"/>
                </a:lnTo>
                <a:lnTo>
                  <a:pt x="3536383" y="3204847"/>
                </a:lnTo>
                <a:lnTo>
                  <a:pt x="0" y="320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631348" y="-591481"/>
            <a:ext cx="3856476" cy="3339709"/>
            <a:chOff x="0" y="0"/>
            <a:chExt cx="5141968" cy="44529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41976" cy="4453001"/>
            </a:xfrm>
            <a:custGeom>
              <a:avLst/>
              <a:gdLst/>
              <a:ahLst/>
              <a:cxnLst/>
              <a:rect l="l" t="t" r="r" b="b"/>
              <a:pathLst>
                <a:path w="5141976" h="4453001">
                  <a:moveTo>
                    <a:pt x="3856482" y="0"/>
                  </a:moveTo>
                  <a:lnTo>
                    <a:pt x="1285494" y="0"/>
                  </a:lnTo>
                  <a:lnTo>
                    <a:pt x="0" y="2226437"/>
                  </a:lnTo>
                  <a:lnTo>
                    <a:pt x="1285494" y="4453001"/>
                  </a:lnTo>
                  <a:lnTo>
                    <a:pt x="3856482" y="4453001"/>
                  </a:lnTo>
                  <a:lnTo>
                    <a:pt x="5141976" y="2226437"/>
                  </a:lnTo>
                  <a:close/>
                </a:path>
              </a:pathLst>
            </a:custGeom>
            <a:blipFill>
              <a:blip r:embed="rId6"/>
              <a:stretch>
                <a:fillRect l="-26977" r="-26977" b="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27358" y="-2276788"/>
            <a:ext cx="3536383" cy="3204847"/>
          </a:xfrm>
          <a:custGeom>
            <a:avLst/>
            <a:gdLst/>
            <a:ahLst/>
            <a:cxnLst/>
            <a:rect l="l" t="t" r="r" b="b"/>
            <a:pathLst>
              <a:path w="3536383" h="3204847">
                <a:moveTo>
                  <a:pt x="0" y="0"/>
                </a:moveTo>
                <a:lnTo>
                  <a:pt x="3536383" y="0"/>
                </a:lnTo>
                <a:lnTo>
                  <a:pt x="3536383" y="3204847"/>
                </a:lnTo>
                <a:lnTo>
                  <a:pt x="0" y="3204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219846" y="9563100"/>
            <a:ext cx="4929666" cy="95250"/>
            <a:chOff x="0" y="0"/>
            <a:chExt cx="6572888" cy="127000"/>
          </a:xfrm>
        </p:grpSpPr>
        <p:sp>
          <p:nvSpPr>
            <p:cNvPr id="8" name="Freeform 8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637054" y="1078373"/>
            <a:ext cx="4929666" cy="95250"/>
            <a:chOff x="0" y="0"/>
            <a:chExt cx="6572888" cy="127000"/>
          </a:xfrm>
        </p:grpSpPr>
        <p:sp>
          <p:nvSpPr>
            <p:cNvPr id="10" name="Freeform 10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382539" y="7423718"/>
            <a:ext cx="4362404" cy="4560438"/>
          </a:xfrm>
          <a:custGeom>
            <a:avLst/>
            <a:gdLst/>
            <a:ahLst/>
            <a:cxnLst/>
            <a:rect l="l" t="t" r="r" b="b"/>
            <a:pathLst>
              <a:path w="4362404" h="4560438">
                <a:moveTo>
                  <a:pt x="0" y="0"/>
                </a:moveTo>
                <a:lnTo>
                  <a:pt x="4362403" y="0"/>
                </a:lnTo>
                <a:lnTo>
                  <a:pt x="4362403" y="4560439"/>
                </a:lnTo>
                <a:lnTo>
                  <a:pt x="0" y="45604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5272122" y="9258300"/>
            <a:ext cx="4612293" cy="4456855"/>
          </a:xfrm>
          <a:custGeom>
            <a:avLst/>
            <a:gdLst/>
            <a:ahLst/>
            <a:cxnLst/>
            <a:rect l="l" t="t" r="r" b="b"/>
            <a:pathLst>
              <a:path w="4612293" h="4456855">
                <a:moveTo>
                  <a:pt x="0" y="0"/>
                </a:moveTo>
                <a:lnTo>
                  <a:pt x="4612293" y="0"/>
                </a:lnTo>
                <a:lnTo>
                  <a:pt x="4612293" y="4456855"/>
                </a:lnTo>
                <a:lnTo>
                  <a:pt x="0" y="44568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354002" y="1011698"/>
            <a:ext cx="6789998" cy="58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1"/>
              </a:lnSpc>
              <a:spcBef>
                <a:spcPct val="0"/>
              </a:spcBef>
            </a:pPr>
            <a:r>
              <a:rPr lang="en-US" sz="3386">
                <a:solidFill>
                  <a:srgbClr val="000000"/>
                </a:solidFill>
                <a:latin typeface="Open Sans Bold"/>
              </a:rPr>
              <a:t>Future Work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15570-0733-F184-73E5-F1F0A20947A8}"/>
              </a:ext>
            </a:extLst>
          </p:cNvPr>
          <p:cNvSpPr txBox="1"/>
          <p:nvPr/>
        </p:nvSpPr>
        <p:spPr>
          <a:xfrm>
            <a:off x="609600" y="3329879"/>
            <a:ext cx="16078200" cy="3357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Building upon our initial analysis, we have gained valuable insights into the diverse array of crimes and their interconnections with various influencing factors, including gender, weapon usage, and geographical location.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Armed with this understanding, we are poised to explore and implement various machine learning models tailored to align with our overarching objectives.</a:t>
            </a:r>
            <a:endParaRPr lang="en-I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547672" y="3447577"/>
            <a:ext cx="8905912" cy="2015736"/>
          </a:xfrm>
          <a:custGeom>
            <a:avLst/>
            <a:gdLst/>
            <a:ahLst/>
            <a:cxnLst/>
            <a:rect l="l" t="t" r="r" b="b"/>
            <a:pathLst>
              <a:path w="8905912" h="2015736">
                <a:moveTo>
                  <a:pt x="0" y="0"/>
                </a:moveTo>
                <a:lnTo>
                  <a:pt x="8905912" y="0"/>
                </a:lnTo>
                <a:lnTo>
                  <a:pt x="8905912" y="2015736"/>
                </a:lnTo>
                <a:lnTo>
                  <a:pt x="0" y="20157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4782813" y="4110009"/>
            <a:ext cx="8435631" cy="1148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80"/>
              </a:lnSpc>
            </a:pPr>
            <a:r>
              <a:rPr lang="en-US" sz="9475">
                <a:solidFill>
                  <a:srgbClr val="000000"/>
                </a:solidFill>
                <a:latin typeface="Arimo Bold"/>
              </a:rPr>
              <a:t>THANK YOU</a:t>
            </a:r>
          </a:p>
        </p:txBody>
      </p:sp>
      <p:sp>
        <p:nvSpPr>
          <p:cNvPr id="4" name="Freeform 4"/>
          <p:cNvSpPr/>
          <p:nvPr/>
        </p:nvSpPr>
        <p:spPr>
          <a:xfrm>
            <a:off x="15198200" y="-1388049"/>
            <a:ext cx="2192829" cy="1899577"/>
          </a:xfrm>
          <a:custGeom>
            <a:avLst/>
            <a:gdLst/>
            <a:ahLst/>
            <a:cxnLst/>
            <a:rect l="l" t="t" r="r" b="b"/>
            <a:pathLst>
              <a:path w="2192829" h="1899577">
                <a:moveTo>
                  <a:pt x="0" y="0"/>
                </a:moveTo>
                <a:lnTo>
                  <a:pt x="2192828" y="0"/>
                </a:lnTo>
                <a:lnTo>
                  <a:pt x="2192828" y="1899576"/>
                </a:lnTo>
                <a:lnTo>
                  <a:pt x="0" y="1899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6936709" y="-387355"/>
            <a:ext cx="2046518" cy="1854657"/>
          </a:xfrm>
          <a:custGeom>
            <a:avLst/>
            <a:gdLst/>
            <a:ahLst/>
            <a:cxnLst/>
            <a:rect l="l" t="t" r="r" b="b"/>
            <a:pathLst>
              <a:path w="2046518" h="1854657">
                <a:moveTo>
                  <a:pt x="0" y="0"/>
                </a:moveTo>
                <a:lnTo>
                  <a:pt x="2046518" y="0"/>
                </a:lnTo>
                <a:lnTo>
                  <a:pt x="2046518" y="1854657"/>
                </a:lnTo>
                <a:lnTo>
                  <a:pt x="0" y="1854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5117729" y="6610630"/>
            <a:ext cx="2141571" cy="1940798"/>
          </a:xfrm>
          <a:custGeom>
            <a:avLst/>
            <a:gdLst/>
            <a:ahLst/>
            <a:cxnLst/>
            <a:rect l="l" t="t" r="r" b="b"/>
            <a:pathLst>
              <a:path w="2141571" h="1940798">
                <a:moveTo>
                  <a:pt x="0" y="0"/>
                </a:moveTo>
                <a:lnTo>
                  <a:pt x="2141571" y="0"/>
                </a:lnTo>
                <a:lnTo>
                  <a:pt x="2141571" y="1940798"/>
                </a:lnTo>
                <a:lnTo>
                  <a:pt x="0" y="1940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6936709" y="7669927"/>
            <a:ext cx="2141571" cy="1940798"/>
          </a:xfrm>
          <a:custGeom>
            <a:avLst/>
            <a:gdLst/>
            <a:ahLst/>
            <a:cxnLst/>
            <a:rect l="l" t="t" r="r" b="b"/>
            <a:pathLst>
              <a:path w="2141571" h="1940798">
                <a:moveTo>
                  <a:pt x="0" y="0"/>
                </a:moveTo>
                <a:lnTo>
                  <a:pt x="2141571" y="0"/>
                </a:lnTo>
                <a:lnTo>
                  <a:pt x="2141571" y="1940798"/>
                </a:lnTo>
                <a:lnTo>
                  <a:pt x="0" y="1940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13449865" y="-438262"/>
            <a:ext cx="2188452" cy="1895200"/>
            <a:chOff x="0" y="0"/>
            <a:chExt cx="2917936" cy="252693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917952" cy="2527046"/>
            </a:xfrm>
            <a:custGeom>
              <a:avLst/>
              <a:gdLst/>
              <a:ahLst/>
              <a:cxnLst/>
              <a:rect l="l" t="t" r="r" b="b"/>
              <a:pathLst>
                <a:path w="2917952" h="2527046">
                  <a:moveTo>
                    <a:pt x="2188464" y="0"/>
                  </a:moveTo>
                  <a:lnTo>
                    <a:pt x="729488" y="0"/>
                  </a:lnTo>
                  <a:lnTo>
                    <a:pt x="0" y="1263523"/>
                  </a:lnTo>
                  <a:lnTo>
                    <a:pt x="729488" y="2527046"/>
                  </a:lnTo>
                  <a:lnTo>
                    <a:pt x="2188464" y="2527046"/>
                  </a:lnTo>
                  <a:lnTo>
                    <a:pt x="2917952" y="1263523"/>
                  </a:lnTo>
                  <a:close/>
                </a:path>
              </a:pathLst>
            </a:custGeom>
            <a:blipFill>
              <a:blip r:embed="rId12"/>
              <a:stretch>
                <a:fillRect l="-14842" r="-14841" b="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Freeform 10"/>
          <p:cNvSpPr/>
          <p:nvPr/>
        </p:nvSpPr>
        <p:spPr>
          <a:xfrm>
            <a:off x="-662265" y="7717552"/>
            <a:ext cx="2141571" cy="1940798"/>
          </a:xfrm>
          <a:custGeom>
            <a:avLst/>
            <a:gdLst/>
            <a:ahLst/>
            <a:cxnLst/>
            <a:rect l="l" t="t" r="r" b="b"/>
            <a:pathLst>
              <a:path w="2141571" h="1940798">
                <a:moveTo>
                  <a:pt x="0" y="0"/>
                </a:moveTo>
                <a:lnTo>
                  <a:pt x="2141571" y="0"/>
                </a:lnTo>
                <a:lnTo>
                  <a:pt x="2141571" y="1940798"/>
                </a:lnTo>
                <a:lnTo>
                  <a:pt x="0" y="19407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192363" y="6610630"/>
            <a:ext cx="2141571" cy="1940798"/>
          </a:xfrm>
          <a:custGeom>
            <a:avLst/>
            <a:gdLst/>
            <a:ahLst/>
            <a:cxnLst/>
            <a:rect l="l" t="t" r="r" b="b"/>
            <a:pathLst>
              <a:path w="2141571" h="1940798">
                <a:moveTo>
                  <a:pt x="0" y="0"/>
                </a:moveTo>
                <a:lnTo>
                  <a:pt x="2141571" y="0"/>
                </a:lnTo>
                <a:lnTo>
                  <a:pt x="2141571" y="1940798"/>
                </a:lnTo>
                <a:lnTo>
                  <a:pt x="0" y="19407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-854155" y="-423133"/>
            <a:ext cx="2046518" cy="1854657"/>
          </a:xfrm>
          <a:custGeom>
            <a:avLst/>
            <a:gdLst/>
            <a:ahLst/>
            <a:cxnLst/>
            <a:rect l="l" t="t" r="r" b="b"/>
            <a:pathLst>
              <a:path w="2046518" h="1854657">
                <a:moveTo>
                  <a:pt x="0" y="0"/>
                </a:moveTo>
                <a:lnTo>
                  <a:pt x="2046518" y="0"/>
                </a:lnTo>
                <a:lnTo>
                  <a:pt x="2046518" y="1854657"/>
                </a:lnTo>
                <a:lnTo>
                  <a:pt x="0" y="18546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740882" y="-1388049"/>
            <a:ext cx="2192829" cy="1899577"/>
          </a:xfrm>
          <a:custGeom>
            <a:avLst/>
            <a:gdLst/>
            <a:ahLst/>
            <a:cxnLst/>
            <a:rect l="l" t="t" r="r" b="b"/>
            <a:pathLst>
              <a:path w="2192829" h="1899577">
                <a:moveTo>
                  <a:pt x="0" y="0"/>
                </a:moveTo>
                <a:lnTo>
                  <a:pt x="2192828" y="0"/>
                </a:lnTo>
                <a:lnTo>
                  <a:pt x="2192828" y="1899576"/>
                </a:lnTo>
                <a:lnTo>
                  <a:pt x="0" y="18995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4" name="Group 14"/>
          <p:cNvGrpSpPr/>
          <p:nvPr/>
        </p:nvGrpSpPr>
        <p:grpSpPr>
          <a:xfrm>
            <a:off x="2480893" y="-382047"/>
            <a:ext cx="2188452" cy="1895200"/>
            <a:chOff x="0" y="0"/>
            <a:chExt cx="2917936" cy="252693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917952" cy="2527046"/>
            </a:xfrm>
            <a:custGeom>
              <a:avLst/>
              <a:gdLst/>
              <a:ahLst/>
              <a:cxnLst/>
              <a:rect l="l" t="t" r="r" b="b"/>
              <a:pathLst>
                <a:path w="2917952" h="2527046">
                  <a:moveTo>
                    <a:pt x="2188464" y="0"/>
                  </a:moveTo>
                  <a:lnTo>
                    <a:pt x="729488" y="0"/>
                  </a:lnTo>
                  <a:lnTo>
                    <a:pt x="0" y="1263523"/>
                  </a:lnTo>
                  <a:lnTo>
                    <a:pt x="729488" y="2527046"/>
                  </a:lnTo>
                  <a:lnTo>
                    <a:pt x="2188464" y="2527046"/>
                  </a:lnTo>
                  <a:lnTo>
                    <a:pt x="2917952" y="1263523"/>
                  </a:lnTo>
                  <a:close/>
                </a:path>
              </a:pathLst>
            </a:custGeom>
            <a:blipFill>
              <a:blip r:embed="rId12"/>
              <a:stretch>
                <a:fillRect l="-14842" r="-14841" b="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405959" y="9515475"/>
            <a:ext cx="4929666" cy="95250"/>
            <a:chOff x="0" y="0"/>
            <a:chExt cx="6572888" cy="127000"/>
          </a:xfrm>
        </p:grpSpPr>
        <p:sp>
          <p:nvSpPr>
            <p:cNvPr id="17" name="Freeform 17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219846" y="9563100"/>
            <a:ext cx="4929666" cy="95250"/>
            <a:chOff x="0" y="0"/>
            <a:chExt cx="6572888" cy="127000"/>
          </a:xfrm>
        </p:grpSpPr>
        <p:sp>
          <p:nvSpPr>
            <p:cNvPr id="19" name="Freeform 19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05908" y="899675"/>
            <a:ext cx="10076184" cy="1724273"/>
          </a:xfrm>
          <a:custGeom>
            <a:avLst/>
            <a:gdLst/>
            <a:ahLst/>
            <a:cxnLst/>
            <a:rect l="l" t="t" r="r" b="b"/>
            <a:pathLst>
              <a:path w="10076184" h="1724273">
                <a:moveTo>
                  <a:pt x="0" y="0"/>
                </a:moveTo>
                <a:lnTo>
                  <a:pt x="10076184" y="0"/>
                </a:lnTo>
                <a:lnTo>
                  <a:pt x="10076184" y="1724273"/>
                </a:lnTo>
                <a:lnTo>
                  <a:pt x="0" y="1724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485269" y="3727853"/>
            <a:ext cx="2970538" cy="2692050"/>
          </a:xfrm>
          <a:custGeom>
            <a:avLst/>
            <a:gdLst/>
            <a:ahLst/>
            <a:cxnLst/>
            <a:rect l="l" t="t" r="r" b="b"/>
            <a:pathLst>
              <a:path w="2970538" h="2692050">
                <a:moveTo>
                  <a:pt x="0" y="0"/>
                </a:moveTo>
                <a:lnTo>
                  <a:pt x="2970538" y="0"/>
                </a:lnTo>
                <a:lnTo>
                  <a:pt x="2970538" y="2692050"/>
                </a:lnTo>
                <a:lnTo>
                  <a:pt x="0" y="2692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643287" y="3728963"/>
            <a:ext cx="2946867" cy="2670598"/>
          </a:xfrm>
          <a:custGeom>
            <a:avLst/>
            <a:gdLst/>
            <a:ahLst/>
            <a:cxnLst/>
            <a:rect l="l" t="t" r="r" b="b"/>
            <a:pathLst>
              <a:path w="2946867" h="2670598">
                <a:moveTo>
                  <a:pt x="0" y="0"/>
                </a:moveTo>
                <a:lnTo>
                  <a:pt x="2946867" y="0"/>
                </a:lnTo>
                <a:lnTo>
                  <a:pt x="2946867" y="2670598"/>
                </a:lnTo>
                <a:lnTo>
                  <a:pt x="0" y="26705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794828" y="3856115"/>
            <a:ext cx="2949685" cy="2554427"/>
            <a:chOff x="0" y="0"/>
            <a:chExt cx="3932913" cy="34059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932936" cy="3405886"/>
            </a:xfrm>
            <a:custGeom>
              <a:avLst/>
              <a:gdLst/>
              <a:ahLst/>
              <a:cxnLst/>
              <a:rect l="l" t="t" r="r" b="b"/>
              <a:pathLst>
                <a:path w="3932936" h="3405886">
                  <a:moveTo>
                    <a:pt x="2949702" y="0"/>
                  </a:moveTo>
                  <a:lnTo>
                    <a:pt x="983234" y="0"/>
                  </a:lnTo>
                  <a:lnTo>
                    <a:pt x="0" y="1702943"/>
                  </a:lnTo>
                  <a:lnTo>
                    <a:pt x="983234" y="3405886"/>
                  </a:lnTo>
                  <a:lnTo>
                    <a:pt x="2949702" y="3405886"/>
                  </a:lnTo>
                  <a:lnTo>
                    <a:pt x="3932936" y="1702943"/>
                  </a:lnTo>
                  <a:close/>
                </a:path>
              </a:pathLst>
            </a:custGeom>
            <a:blipFill>
              <a:blip r:embed="rId8"/>
              <a:stretch>
                <a:fillRect t="-7736" b="-7737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9569021" y="3867097"/>
            <a:ext cx="2960241" cy="2563568"/>
            <a:chOff x="0" y="0"/>
            <a:chExt cx="3946988" cy="341809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947033" cy="3418078"/>
            </a:xfrm>
            <a:custGeom>
              <a:avLst/>
              <a:gdLst/>
              <a:ahLst/>
              <a:cxnLst/>
              <a:rect l="l" t="t" r="r" b="b"/>
              <a:pathLst>
                <a:path w="3947033" h="3418078">
                  <a:moveTo>
                    <a:pt x="2960243" y="0"/>
                  </a:moveTo>
                  <a:lnTo>
                    <a:pt x="986790" y="0"/>
                  </a:lnTo>
                  <a:lnTo>
                    <a:pt x="0" y="1709039"/>
                  </a:lnTo>
                  <a:lnTo>
                    <a:pt x="986790" y="3418078"/>
                  </a:lnTo>
                  <a:lnTo>
                    <a:pt x="2960243" y="3418078"/>
                  </a:lnTo>
                  <a:lnTo>
                    <a:pt x="3947033" y="1709039"/>
                  </a:lnTo>
                  <a:close/>
                </a:path>
              </a:pathLst>
            </a:custGeom>
            <a:blipFill>
              <a:blip r:embed="rId9"/>
              <a:stretch>
                <a:fillRect t="-34581" r="1" b="-3458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373693" y="3760007"/>
            <a:ext cx="2960241" cy="2563568"/>
            <a:chOff x="0" y="0"/>
            <a:chExt cx="3946988" cy="341809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947033" cy="3418078"/>
            </a:xfrm>
            <a:custGeom>
              <a:avLst/>
              <a:gdLst/>
              <a:ahLst/>
              <a:cxnLst/>
              <a:rect l="l" t="t" r="r" b="b"/>
              <a:pathLst>
                <a:path w="3947033" h="3418078">
                  <a:moveTo>
                    <a:pt x="2960243" y="0"/>
                  </a:moveTo>
                  <a:lnTo>
                    <a:pt x="986790" y="0"/>
                  </a:lnTo>
                  <a:lnTo>
                    <a:pt x="0" y="1709039"/>
                  </a:lnTo>
                  <a:lnTo>
                    <a:pt x="986790" y="3418078"/>
                  </a:lnTo>
                  <a:lnTo>
                    <a:pt x="2960243" y="3418078"/>
                  </a:lnTo>
                  <a:lnTo>
                    <a:pt x="3947033" y="1709039"/>
                  </a:lnTo>
                  <a:close/>
                </a:path>
              </a:pathLst>
            </a:custGeom>
            <a:blipFill>
              <a:blip r:embed="rId10"/>
              <a:stretch>
                <a:fillRect t="-25411" r="1" b="-2541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983899" y="1533096"/>
            <a:ext cx="5261466" cy="802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9"/>
              </a:lnSpc>
            </a:pPr>
            <a:r>
              <a:rPr lang="en-US" sz="6888">
                <a:solidFill>
                  <a:srgbClr val="000000"/>
                </a:solidFill>
                <a:latin typeface="Arimo Bold"/>
              </a:rPr>
              <a:t>OUR TEAM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97261" y="6596846"/>
            <a:ext cx="3344819" cy="1308287"/>
          </a:xfrm>
          <a:custGeom>
            <a:avLst/>
            <a:gdLst/>
            <a:ahLst/>
            <a:cxnLst/>
            <a:rect l="l" t="t" r="r" b="b"/>
            <a:pathLst>
              <a:path w="3344819" h="1308287">
                <a:moveTo>
                  <a:pt x="0" y="0"/>
                </a:moveTo>
                <a:lnTo>
                  <a:pt x="3344819" y="0"/>
                </a:lnTo>
                <a:lnTo>
                  <a:pt x="3344819" y="1308287"/>
                </a:lnTo>
                <a:lnTo>
                  <a:pt x="0" y="13082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Freeform 13"/>
          <p:cNvSpPr/>
          <p:nvPr/>
        </p:nvSpPr>
        <p:spPr>
          <a:xfrm>
            <a:off x="5774903" y="6596846"/>
            <a:ext cx="3344819" cy="1312814"/>
          </a:xfrm>
          <a:custGeom>
            <a:avLst/>
            <a:gdLst/>
            <a:ahLst/>
            <a:cxnLst/>
            <a:rect l="l" t="t" r="r" b="b"/>
            <a:pathLst>
              <a:path w="3344819" h="1312814">
                <a:moveTo>
                  <a:pt x="0" y="0"/>
                </a:moveTo>
                <a:lnTo>
                  <a:pt x="3344819" y="0"/>
                </a:lnTo>
                <a:lnTo>
                  <a:pt x="3344819" y="1312814"/>
                </a:lnTo>
                <a:lnTo>
                  <a:pt x="0" y="131281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13373693" y="6596846"/>
            <a:ext cx="3344819" cy="1308287"/>
          </a:xfrm>
          <a:custGeom>
            <a:avLst/>
            <a:gdLst/>
            <a:ahLst/>
            <a:cxnLst/>
            <a:rect l="l" t="t" r="r" b="b"/>
            <a:pathLst>
              <a:path w="3344819" h="1308287">
                <a:moveTo>
                  <a:pt x="0" y="0"/>
                </a:moveTo>
                <a:lnTo>
                  <a:pt x="3344819" y="0"/>
                </a:lnTo>
                <a:lnTo>
                  <a:pt x="3344819" y="1308287"/>
                </a:lnTo>
                <a:lnTo>
                  <a:pt x="0" y="13082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1794828" y="6925123"/>
            <a:ext cx="2917511" cy="64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1"/>
              </a:lnSpc>
            </a:pPr>
            <a:r>
              <a:rPr lang="en-US" sz="3386">
                <a:solidFill>
                  <a:srgbClr val="000000"/>
                </a:solidFill>
                <a:latin typeface="Open Sans Bold"/>
              </a:rPr>
              <a:t>Aby Solly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555375" y="6657650"/>
            <a:ext cx="3790703" cy="124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1"/>
              </a:lnSpc>
            </a:pPr>
            <a:r>
              <a:rPr lang="en-US" sz="3386">
                <a:solidFill>
                  <a:srgbClr val="000000"/>
                </a:solidFill>
                <a:latin typeface="Open Sans Bold"/>
              </a:rPr>
              <a:t>Satya Akhil Govvala</a:t>
            </a:r>
          </a:p>
        </p:txBody>
      </p:sp>
      <p:sp>
        <p:nvSpPr>
          <p:cNvPr id="17" name="Freeform 17"/>
          <p:cNvSpPr/>
          <p:nvPr/>
        </p:nvSpPr>
        <p:spPr>
          <a:xfrm>
            <a:off x="9569021" y="6596846"/>
            <a:ext cx="3344819" cy="1308287"/>
          </a:xfrm>
          <a:custGeom>
            <a:avLst/>
            <a:gdLst/>
            <a:ahLst/>
            <a:cxnLst/>
            <a:rect l="l" t="t" r="r" b="b"/>
            <a:pathLst>
              <a:path w="3344819" h="1308287">
                <a:moveTo>
                  <a:pt x="0" y="0"/>
                </a:moveTo>
                <a:lnTo>
                  <a:pt x="3344819" y="0"/>
                </a:lnTo>
                <a:lnTo>
                  <a:pt x="3344819" y="1308287"/>
                </a:lnTo>
                <a:lnTo>
                  <a:pt x="0" y="130828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9782674" y="6925123"/>
            <a:ext cx="2917511" cy="647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1"/>
              </a:lnSpc>
            </a:pPr>
            <a:r>
              <a:rPr lang="en-US" sz="3386">
                <a:solidFill>
                  <a:srgbClr val="000000"/>
                </a:solidFill>
                <a:latin typeface="Open Sans Bold"/>
              </a:rPr>
              <a:t>Mac Johnson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3405959" y="9515475"/>
            <a:ext cx="4929666" cy="95250"/>
            <a:chOff x="0" y="0"/>
            <a:chExt cx="6572888" cy="127000"/>
          </a:xfrm>
        </p:grpSpPr>
        <p:sp>
          <p:nvSpPr>
            <p:cNvPr id="20" name="Freeform 20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-219846" y="9563100"/>
            <a:ext cx="4929666" cy="95250"/>
            <a:chOff x="0" y="0"/>
            <a:chExt cx="6572888" cy="127000"/>
          </a:xfrm>
        </p:grpSpPr>
        <p:sp>
          <p:nvSpPr>
            <p:cNvPr id="22" name="Freeform 22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774903" y="3856115"/>
            <a:ext cx="2949685" cy="2554427"/>
            <a:chOff x="0" y="0"/>
            <a:chExt cx="3932913" cy="34059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932936" cy="3405886"/>
            </a:xfrm>
            <a:custGeom>
              <a:avLst/>
              <a:gdLst/>
              <a:ahLst/>
              <a:cxnLst/>
              <a:rect l="l" t="t" r="r" b="b"/>
              <a:pathLst>
                <a:path w="3932936" h="3405886">
                  <a:moveTo>
                    <a:pt x="2949702" y="0"/>
                  </a:moveTo>
                  <a:lnTo>
                    <a:pt x="983234" y="0"/>
                  </a:lnTo>
                  <a:lnTo>
                    <a:pt x="0" y="1702943"/>
                  </a:lnTo>
                  <a:lnTo>
                    <a:pt x="983234" y="3405886"/>
                  </a:lnTo>
                  <a:lnTo>
                    <a:pt x="2949702" y="3405886"/>
                  </a:lnTo>
                  <a:lnTo>
                    <a:pt x="3932936" y="1702943"/>
                  </a:lnTo>
                  <a:close/>
                </a:path>
              </a:pathLst>
            </a:custGeom>
            <a:blipFill>
              <a:blip r:embed="rId15"/>
              <a:stretch>
                <a:fillRect t="-13966" b="-1396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587347" y="6592521"/>
            <a:ext cx="2917511" cy="1247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1"/>
              </a:lnSpc>
            </a:pPr>
            <a:r>
              <a:rPr lang="en-US" sz="3386">
                <a:solidFill>
                  <a:srgbClr val="000000"/>
                </a:solidFill>
                <a:latin typeface="Open Sans Bold"/>
              </a:rPr>
              <a:t>Sameera Sajeevan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784" y="780269"/>
            <a:ext cx="9330017" cy="2357171"/>
          </a:xfrm>
          <a:custGeom>
            <a:avLst/>
            <a:gdLst/>
            <a:ahLst/>
            <a:cxnLst/>
            <a:rect l="l" t="t" r="r" b="b"/>
            <a:pathLst>
              <a:path w="9330017" h="2357171">
                <a:moveTo>
                  <a:pt x="0" y="0"/>
                </a:moveTo>
                <a:lnTo>
                  <a:pt x="9330017" y="0"/>
                </a:lnTo>
                <a:lnTo>
                  <a:pt x="9330017" y="2357171"/>
                </a:lnTo>
                <a:lnTo>
                  <a:pt x="0" y="235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028700" y="1005110"/>
            <a:ext cx="9039101" cy="197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1"/>
              </a:lnSpc>
            </a:pPr>
            <a:r>
              <a:rPr lang="en-US" sz="6577">
                <a:solidFill>
                  <a:srgbClr val="000000"/>
                </a:solidFill>
                <a:latin typeface="Arimo Bold"/>
              </a:rPr>
              <a:t>PROBLEM STATEMENT</a:t>
            </a:r>
          </a:p>
        </p:txBody>
      </p:sp>
      <p:sp>
        <p:nvSpPr>
          <p:cNvPr id="4" name="Freeform 4"/>
          <p:cNvSpPr/>
          <p:nvPr/>
        </p:nvSpPr>
        <p:spPr>
          <a:xfrm>
            <a:off x="10921990" y="-1018985"/>
            <a:ext cx="4638462" cy="4203606"/>
          </a:xfrm>
          <a:custGeom>
            <a:avLst/>
            <a:gdLst/>
            <a:ahLst/>
            <a:cxnLst/>
            <a:rect l="l" t="t" r="r" b="b"/>
            <a:pathLst>
              <a:path w="4638462" h="4203606">
                <a:moveTo>
                  <a:pt x="0" y="0"/>
                </a:moveTo>
                <a:lnTo>
                  <a:pt x="4638462" y="0"/>
                </a:lnTo>
                <a:lnTo>
                  <a:pt x="4638462" y="4203606"/>
                </a:lnTo>
                <a:lnTo>
                  <a:pt x="0" y="4203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14645254" y="1315852"/>
            <a:ext cx="5228092" cy="4527528"/>
            <a:chOff x="0" y="0"/>
            <a:chExt cx="6970789" cy="603670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970776" cy="6036691"/>
            </a:xfrm>
            <a:custGeom>
              <a:avLst/>
              <a:gdLst/>
              <a:ahLst/>
              <a:cxnLst/>
              <a:rect l="l" t="t" r="r" b="b"/>
              <a:pathLst>
                <a:path w="6970776" h="6036691">
                  <a:moveTo>
                    <a:pt x="5228082" y="0"/>
                  </a:moveTo>
                  <a:lnTo>
                    <a:pt x="1742694" y="0"/>
                  </a:lnTo>
                  <a:lnTo>
                    <a:pt x="0" y="3018409"/>
                  </a:lnTo>
                  <a:lnTo>
                    <a:pt x="1742694" y="6036691"/>
                  </a:lnTo>
                  <a:lnTo>
                    <a:pt x="5228082" y="6036691"/>
                  </a:lnTo>
                  <a:lnTo>
                    <a:pt x="6970776" y="3018409"/>
                  </a:lnTo>
                  <a:close/>
                </a:path>
              </a:pathLst>
            </a:custGeom>
            <a:blipFill>
              <a:blip r:embed="rId6"/>
              <a:stretch>
                <a:fillRect l="-10156" r="-10156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14637113" y="-3271445"/>
            <a:ext cx="4910819" cy="4450430"/>
          </a:xfrm>
          <a:custGeom>
            <a:avLst/>
            <a:gdLst/>
            <a:ahLst/>
            <a:cxnLst/>
            <a:rect l="l" t="t" r="r" b="b"/>
            <a:pathLst>
              <a:path w="4910819" h="4450430">
                <a:moveTo>
                  <a:pt x="0" y="0"/>
                </a:moveTo>
                <a:lnTo>
                  <a:pt x="4910819" y="0"/>
                </a:lnTo>
                <a:lnTo>
                  <a:pt x="4910819" y="4450430"/>
                </a:lnTo>
                <a:lnTo>
                  <a:pt x="0" y="44504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737784" y="3656039"/>
            <a:ext cx="13899329" cy="53565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4674"/>
              </a:lnSpc>
              <a:buFont typeface="Arial" panose="020B0604020202020204" pitchFamily="34" charset="0"/>
              <a:buChar char="•"/>
            </a:pPr>
            <a:r>
              <a:rPr lang="en-US" sz="2400" spc="67" dirty="0">
                <a:solidFill>
                  <a:srgbClr val="000000"/>
                </a:solidFill>
                <a:latin typeface="Open Sans"/>
              </a:rPr>
              <a:t>Crime rates in the United States are a matter of significant concern, and understanding patterns and predicting potential crime victims can aid law enforcement agencies in proactive measures. </a:t>
            </a:r>
          </a:p>
          <a:p>
            <a:pPr algn="just">
              <a:lnSpc>
                <a:spcPts val="4674"/>
              </a:lnSpc>
            </a:pPr>
            <a:endParaRPr lang="en-US" sz="2400" spc="67" dirty="0">
              <a:solidFill>
                <a:srgbClr val="000000"/>
              </a:solidFill>
              <a:latin typeface="Open Sans"/>
            </a:endParaRPr>
          </a:p>
          <a:p>
            <a:pPr marL="342900" indent="-342900" algn="just">
              <a:lnSpc>
                <a:spcPts val="4674"/>
              </a:lnSpc>
              <a:buFont typeface="Arial" panose="020B0604020202020204" pitchFamily="34" charset="0"/>
              <a:buChar char="•"/>
            </a:pPr>
            <a:r>
              <a:rPr lang="en-US" sz="2400" spc="67" dirty="0">
                <a:solidFill>
                  <a:srgbClr val="000000"/>
                </a:solidFill>
                <a:latin typeface="Open Sans"/>
              </a:rPr>
              <a:t>This project aims to analyze a comprehensive crime dataset to identify trends and implement a machine learning model for predicting possible crime victims and estimating their likely age. By leveraging advanced analytics, the objective is to contribute to crime prevention strategies and enhance public safety.</a:t>
            </a:r>
          </a:p>
          <a:p>
            <a:pPr algn="just">
              <a:lnSpc>
                <a:spcPts val="4674"/>
              </a:lnSpc>
            </a:pPr>
            <a:endParaRPr lang="en-US" sz="2400" spc="67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341472" y="370047"/>
            <a:ext cx="4210323" cy="6419138"/>
          </a:xfrm>
          <a:custGeom>
            <a:avLst/>
            <a:gdLst/>
            <a:ahLst/>
            <a:cxnLst/>
            <a:rect l="l" t="t" r="r" b="b"/>
            <a:pathLst>
              <a:path w="4210323" h="6419138">
                <a:moveTo>
                  <a:pt x="0" y="0"/>
                </a:moveTo>
                <a:lnTo>
                  <a:pt x="4210323" y="0"/>
                </a:lnTo>
                <a:lnTo>
                  <a:pt x="4210323" y="6419138"/>
                </a:lnTo>
                <a:lnTo>
                  <a:pt x="0" y="64191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1865513" y="7751113"/>
            <a:ext cx="6070024" cy="2019359"/>
          </a:xfrm>
          <a:custGeom>
            <a:avLst/>
            <a:gdLst/>
            <a:ahLst/>
            <a:cxnLst/>
            <a:rect l="l" t="t" r="r" b="b"/>
            <a:pathLst>
              <a:path w="6070024" h="2019359">
                <a:moveTo>
                  <a:pt x="0" y="0"/>
                </a:moveTo>
                <a:lnTo>
                  <a:pt x="6070024" y="0"/>
                </a:lnTo>
                <a:lnTo>
                  <a:pt x="6070024" y="2019359"/>
                </a:lnTo>
                <a:lnTo>
                  <a:pt x="0" y="20193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7784" y="780269"/>
            <a:ext cx="9330017" cy="2357171"/>
          </a:xfrm>
          <a:custGeom>
            <a:avLst/>
            <a:gdLst/>
            <a:ahLst/>
            <a:cxnLst/>
            <a:rect l="l" t="t" r="r" b="b"/>
            <a:pathLst>
              <a:path w="9330017" h="2357171">
                <a:moveTo>
                  <a:pt x="0" y="0"/>
                </a:moveTo>
                <a:lnTo>
                  <a:pt x="9330017" y="0"/>
                </a:lnTo>
                <a:lnTo>
                  <a:pt x="9330017" y="2357171"/>
                </a:lnTo>
                <a:lnTo>
                  <a:pt x="0" y="2357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883242" y="1159935"/>
            <a:ext cx="9039101" cy="101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1"/>
              </a:lnSpc>
            </a:pPr>
            <a:r>
              <a:rPr lang="en-US" sz="6577">
                <a:solidFill>
                  <a:srgbClr val="000000"/>
                </a:solidFill>
                <a:latin typeface="Arimo Bold"/>
              </a:rPr>
              <a:t>Dataset Information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10921990" y="-1018985"/>
            <a:ext cx="4638462" cy="4203606"/>
          </a:xfrm>
          <a:custGeom>
            <a:avLst/>
            <a:gdLst/>
            <a:ahLst/>
            <a:cxnLst/>
            <a:rect l="l" t="t" r="r" b="b"/>
            <a:pathLst>
              <a:path w="4638462" h="4203606">
                <a:moveTo>
                  <a:pt x="0" y="0"/>
                </a:moveTo>
                <a:lnTo>
                  <a:pt x="4638462" y="0"/>
                </a:lnTo>
                <a:lnTo>
                  <a:pt x="4638462" y="4203606"/>
                </a:lnTo>
                <a:lnTo>
                  <a:pt x="0" y="42036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4637113" y="-3271445"/>
            <a:ext cx="4910819" cy="4450430"/>
          </a:xfrm>
          <a:custGeom>
            <a:avLst/>
            <a:gdLst/>
            <a:ahLst/>
            <a:cxnLst/>
            <a:rect l="l" t="t" r="r" b="b"/>
            <a:pathLst>
              <a:path w="4910819" h="4450430">
                <a:moveTo>
                  <a:pt x="0" y="0"/>
                </a:moveTo>
                <a:lnTo>
                  <a:pt x="4910819" y="0"/>
                </a:lnTo>
                <a:lnTo>
                  <a:pt x="4910819" y="4450430"/>
                </a:lnTo>
                <a:lnTo>
                  <a:pt x="0" y="44504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341472" y="370047"/>
            <a:ext cx="4210323" cy="6419138"/>
          </a:xfrm>
          <a:custGeom>
            <a:avLst/>
            <a:gdLst/>
            <a:ahLst/>
            <a:cxnLst/>
            <a:rect l="l" t="t" r="r" b="b"/>
            <a:pathLst>
              <a:path w="4210323" h="6419138">
                <a:moveTo>
                  <a:pt x="0" y="0"/>
                </a:moveTo>
                <a:lnTo>
                  <a:pt x="4210323" y="0"/>
                </a:lnTo>
                <a:lnTo>
                  <a:pt x="4210323" y="6419138"/>
                </a:lnTo>
                <a:lnTo>
                  <a:pt x="0" y="64191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1865513" y="7751113"/>
            <a:ext cx="6070024" cy="2019359"/>
          </a:xfrm>
          <a:custGeom>
            <a:avLst/>
            <a:gdLst/>
            <a:ahLst/>
            <a:cxnLst/>
            <a:rect l="l" t="t" r="r" b="b"/>
            <a:pathLst>
              <a:path w="6070024" h="2019359">
                <a:moveTo>
                  <a:pt x="0" y="0"/>
                </a:moveTo>
                <a:lnTo>
                  <a:pt x="6070024" y="0"/>
                </a:lnTo>
                <a:lnTo>
                  <a:pt x="6070024" y="2019359"/>
                </a:lnTo>
                <a:lnTo>
                  <a:pt x="0" y="20193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AC0A36-DEB4-DB1E-E597-51D55332ECC6}"/>
              </a:ext>
            </a:extLst>
          </p:cNvPr>
          <p:cNvSpPr txBox="1"/>
          <p:nvPr/>
        </p:nvSpPr>
        <p:spPr>
          <a:xfrm>
            <a:off x="1066800" y="3695700"/>
            <a:ext cx="12801600" cy="391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dataset utilized for this project was sourced from </a:t>
            </a:r>
            <a:r>
              <a:rPr lang="en-US" sz="240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2" tooltip="https://catalog.data.gov/dataset/crime-data-from-2020-to-present"/>
              </a:rPr>
              <a:t>https://catalog.data.gov/dataset/crime-data-from-2020-to-present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comprising a substantial 800,000 rows and encompassing 28 columns.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rich dataset furnishes in-depth insights, with a particular emphasis on the nature of assaults, the age and gender of victims, and the temporal aspects of the assaults—factors that constitute the focal points of our analysis.</a:t>
            </a:r>
            <a:endParaRPr lang="en-I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45254" y="2201285"/>
            <a:ext cx="5228092" cy="4527528"/>
            <a:chOff x="0" y="0"/>
            <a:chExt cx="6970789" cy="60367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70776" cy="6036691"/>
            </a:xfrm>
            <a:custGeom>
              <a:avLst/>
              <a:gdLst/>
              <a:ahLst/>
              <a:cxnLst/>
              <a:rect l="l" t="t" r="r" b="b"/>
              <a:pathLst>
                <a:path w="6970776" h="6036691">
                  <a:moveTo>
                    <a:pt x="5228082" y="0"/>
                  </a:moveTo>
                  <a:lnTo>
                    <a:pt x="1742694" y="0"/>
                  </a:lnTo>
                  <a:lnTo>
                    <a:pt x="0" y="3018409"/>
                  </a:lnTo>
                  <a:lnTo>
                    <a:pt x="1742694" y="6036691"/>
                  </a:lnTo>
                  <a:lnTo>
                    <a:pt x="5228082" y="6036691"/>
                  </a:lnTo>
                  <a:lnTo>
                    <a:pt x="6970776" y="3018409"/>
                  </a:lnTo>
                  <a:close/>
                </a:path>
              </a:pathLst>
            </a:custGeom>
            <a:blipFill>
              <a:blip r:embed="rId2"/>
              <a:stretch>
                <a:fillRect l="-34744" r="-34744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" name="Freeform 4"/>
          <p:cNvSpPr/>
          <p:nvPr/>
        </p:nvSpPr>
        <p:spPr>
          <a:xfrm>
            <a:off x="14637113" y="-3271445"/>
            <a:ext cx="4910819" cy="4450430"/>
          </a:xfrm>
          <a:custGeom>
            <a:avLst/>
            <a:gdLst/>
            <a:ahLst/>
            <a:cxnLst/>
            <a:rect l="l" t="t" r="r" b="b"/>
            <a:pathLst>
              <a:path w="4910819" h="4450430">
                <a:moveTo>
                  <a:pt x="0" y="0"/>
                </a:moveTo>
                <a:lnTo>
                  <a:pt x="4910819" y="0"/>
                </a:lnTo>
                <a:lnTo>
                  <a:pt x="4910819" y="4450430"/>
                </a:lnTo>
                <a:lnTo>
                  <a:pt x="0" y="44504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1028700" y="3287149"/>
            <a:ext cx="13551069" cy="8722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just">
              <a:lnSpc>
                <a:spcPts val="4898"/>
              </a:lnSpc>
              <a:buFont typeface="Arial" panose="020B0604020202020204" pitchFamily="34" charset="0"/>
              <a:buChar char="•"/>
            </a:pPr>
            <a:r>
              <a:rPr lang="en-US" sz="2400" spc="167" dirty="0">
                <a:solidFill>
                  <a:srgbClr val="000000"/>
                </a:solidFill>
                <a:latin typeface="Open Sans"/>
              </a:rPr>
              <a:t>In this project, we leverage Python scripts for conducting Exploratory Data Analysis (EDA), utilizing its robust capabilities to discern overarching patterns and streamline the data cleaning process. </a:t>
            </a:r>
          </a:p>
          <a:p>
            <a:pPr marL="342900" indent="-342900" algn="just">
              <a:lnSpc>
                <a:spcPts val="4898"/>
              </a:lnSpc>
              <a:buFont typeface="Arial" panose="020B0604020202020204" pitchFamily="34" charset="0"/>
              <a:buChar char="•"/>
            </a:pPr>
            <a:r>
              <a:rPr lang="en-US" sz="2400" spc="167" dirty="0">
                <a:solidFill>
                  <a:srgbClr val="000000"/>
                </a:solidFill>
                <a:latin typeface="Open Sans"/>
              </a:rPr>
              <a:t>Furthermore, we employ Tableau, a powerful data visualization tool, to create dynamic charts and dashboards that transcend the limitations of static representations. </a:t>
            </a:r>
          </a:p>
          <a:p>
            <a:pPr marL="342900" indent="-342900" algn="just">
              <a:lnSpc>
                <a:spcPts val="4898"/>
              </a:lnSpc>
              <a:buFont typeface="Arial" panose="020B0604020202020204" pitchFamily="34" charset="0"/>
              <a:buChar char="•"/>
            </a:pPr>
            <a:r>
              <a:rPr lang="en-US" sz="2400" spc="167" dirty="0">
                <a:solidFill>
                  <a:srgbClr val="000000"/>
                </a:solidFill>
                <a:latin typeface="Open Sans"/>
              </a:rPr>
              <a:t>Tableau's intuitive interface and rich visualization options enable us to present complex data relationships in an accessible manner, fostering a deeper understanding of key insights.</a:t>
            </a:r>
          </a:p>
          <a:p>
            <a:pPr algn="just">
              <a:lnSpc>
                <a:spcPts val="4898"/>
              </a:lnSpc>
            </a:pPr>
            <a:endParaRPr lang="en-US" sz="2400" spc="167" dirty="0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898"/>
              </a:lnSpc>
            </a:pPr>
            <a:endParaRPr lang="en-US" sz="2400" spc="167" dirty="0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898"/>
              </a:lnSpc>
            </a:pPr>
            <a:endParaRPr lang="en-US" sz="2400" spc="167" dirty="0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899"/>
              </a:lnSpc>
            </a:pPr>
            <a:endParaRPr lang="en-US" sz="2400" spc="167" dirty="0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4899"/>
              </a:lnSpc>
            </a:pPr>
            <a:endParaRPr lang="en-US" sz="2400" spc="167" dirty="0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1865513" y="7751113"/>
            <a:ext cx="6070024" cy="2019359"/>
          </a:xfrm>
          <a:custGeom>
            <a:avLst/>
            <a:gdLst/>
            <a:ahLst/>
            <a:cxnLst/>
            <a:rect l="l" t="t" r="r" b="b"/>
            <a:pathLst>
              <a:path w="6070024" h="2019359">
                <a:moveTo>
                  <a:pt x="0" y="0"/>
                </a:moveTo>
                <a:lnTo>
                  <a:pt x="6070024" y="0"/>
                </a:lnTo>
                <a:lnTo>
                  <a:pt x="6070024" y="2019359"/>
                </a:lnTo>
                <a:lnTo>
                  <a:pt x="0" y="2019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5262145" y="364452"/>
            <a:ext cx="7488758" cy="2357171"/>
          </a:xfrm>
          <a:custGeom>
            <a:avLst/>
            <a:gdLst/>
            <a:ahLst/>
            <a:cxnLst/>
            <a:rect l="l" t="t" r="r" b="b"/>
            <a:pathLst>
              <a:path w="7488758" h="2357171">
                <a:moveTo>
                  <a:pt x="0" y="0"/>
                </a:moveTo>
                <a:lnTo>
                  <a:pt x="7488758" y="0"/>
                </a:lnTo>
                <a:lnTo>
                  <a:pt x="7488758" y="2357171"/>
                </a:lnTo>
                <a:lnTo>
                  <a:pt x="0" y="2357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6551003" y="488714"/>
            <a:ext cx="5476666" cy="10168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61"/>
              </a:lnSpc>
            </a:pPr>
            <a:r>
              <a:rPr lang="en-US" sz="6577">
                <a:solidFill>
                  <a:srgbClr val="000000"/>
                </a:solidFill>
                <a:latin typeface="Arimo Bold"/>
              </a:rPr>
              <a:t>Methodology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771362" y="148642"/>
            <a:ext cx="6191472" cy="1429279"/>
          </a:xfrm>
          <a:custGeom>
            <a:avLst/>
            <a:gdLst/>
            <a:ahLst/>
            <a:cxnLst/>
            <a:rect l="l" t="t" r="r" b="b"/>
            <a:pathLst>
              <a:path w="6191472" h="1429279">
                <a:moveTo>
                  <a:pt x="0" y="0"/>
                </a:moveTo>
                <a:lnTo>
                  <a:pt x="6191472" y="0"/>
                </a:lnTo>
                <a:lnTo>
                  <a:pt x="6191472" y="1429279"/>
                </a:lnTo>
                <a:lnTo>
                  <a:pt x="0" y="1429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1244551" y="-1939844"/>
            <a:ext cx="3536383" cy="3204847"/>
          </a:xfrm>
          <a:custGeom>
            <a:avLst/>
            <a:gdLst/>
            <a:ahLst/>
            <a:cxnLst/>
            <a:rect l="l" t="t" r="r" b="b"/>
            <a:pathLst>
              <a:path w="3536383" h="3204847">
                <a:moveTo>
                  <a:pt x="0" y="0"/>
                </a:moveTo>
                <a:lnTo>
                  <a:pt x="3536383" y="0"/>
                </a:lnTo>
                <a:lnTo>
                  <a:pt x="3536383" y="3204847"/>
                </a:lnTo>
                <a:lnTo>
                  <a:pt x="0" y="32048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670086" y="-2455446"/>
            <a:ext cx="3536383" cy="3204847"/>
          </a:xfrm>
          <a:custGeom>
            <a:avLst/>
            <a:gdLst/>
            <a:ahLst/>
            <a:cxnLst/>
            <a:rect l="l" t="t" r="r" b="b"/>
            <a:pathLst>
              <a:path w="3536383" h="3204847">
                <a:moveTo>
                  <a:pt x="0" y="0"/>
                </a:moveTo>
                <a:lnTo>
                  <a:pt x="3536383" y="0"/>
                </a:lnTo>
                <a:lnTo>
                  <a:pt x="3536383" y="3204847"/>
                </a:lnTo>
                <a:lnTo>
                  <a:pt x="0" y="3204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-219846" y="9563100"/>
            <a:ext cx="4929666" cy="95250"/>
            <a:chOff x="0" y="0"/>
            <a:chExt cx="6572888" cy="127000"/>
          </a:xfrm>
        </p:grpSpPr>
        <p:sp>
          <p:nvSpPr>
            <p:cNvPr id="6" name="Freeform 6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05959" y="9515475"/>
            <a:ext cx="4929666" cy="95250"/>
            <a:chOff x="0" y="0"/>
            <a:chExt cx="6572888" cy="127000"/>
          </a:xfrm>
        </p:grpSpPr>
        <p:sp>
          <p:nvSpPr>
            <p:cNvPr id="8" name="Freeform 8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Freeform 9"/>
          <p:cNvSpPr/>
          <p:nvPr/>
        </p:nvSpPr>
        <p:spPr>
          <a:xfrm>
            <a:off x="17685503" y="8842166"/>
            <a:ext cx="1537118" cy="1537118"/>
          </a:xfrm>
          <a:custGeom>
            <a:avLst/>
            <a:gdLst/>
            <a:ahLst/>
            <a:cxnLst/>
            <a:rect l="l" t="t" r="r" b="b"/>
            <a:pathLst>
              <a:path w="1537118" h="1537118">
                <a:moveTo>
                  <a:pt x="0" y="0"/>
                </a:moveTo>
                <a:lnTo>
                  <a:pt x="1537118" y="0"/>
                </a:lnTo>
                <a:lnTo>
                  <a:pt x="1537118" y="1537118"/>
                </a:lnTo>
                <a:lnTo>
                  <a:pt x="0" y="153711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16240734" y="-118594"/>
            <a:ext cx="2530006" cy="1383597"/>
          </a:xfrm>
          <a:custGeom>
            <a:avLst/>
            <a:gdLst/>
            <a:ahLst/>
            <a:cxnLst/>
            <a:rect l="l" t="t" r="r" b="b"/>
            <a:pathLst>
              <a:path w="2530006" h="1383597">
                <a:moveTo>
                  <a:pt x="0" y="0"/>
                </a:moveTo>
                <a:lnTo>
                  <a:pt x="2530006" y="0"/>
                </a:lnTo>
                <a:lnTo>
                  <a:pt x="2530006" y="1383597"/>
                </a:lnTo>
                <a:lnTo>
                  <a:pt x="0" y="138359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2291832" y="1968929"/>
            <a:ext cx="13291016" cy="7155539"/>
          </a:xfrm>
          <a:custGeom>
            <a:avLst/>
            <a:gdLst/>
            <a:ahLst/>
            <a:cxnLst/>
            <a:rect l="l" t="t" r="r" b="b"/>
            <a:pathLst>
              <a:path w="13291016" h="7155539">
                <a:moveTo>
                  <a:pt x="0" y="0"/>
                </a:moveTo>
                <a:lnTo>
                  <a:pt x="13291016" y="0"/>
                </a:lnTo>
                <a:lnTo>
                  <a:pt x="13291016" y="7155538"/>
                </a:lnTo>
                <a:lnTo>
                  <a:pt x="0" y="71555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6260932" y="629574"/>
            <a:ext cx="5031271" cy="7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252">
                <a:solidFill>
                  <a:srgbClr val="000000"/>
                </a:solidFill>
                <a:latin typeface="Arimo Bold"/>
              </a:rPr>
              <a:t>Dashboard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22108" y="148642"/>
            <a:ext cx="6191472" cy="1429279"/>
          </a:xfrm>
          <a:custGeom>
            <a:avLst/>
            <a:gdLst/>
            <a:ahLst/>
            <a:cxnLst/>
            <a:rect l="l" t="t" r="r" b="b"/>
            <a:pathLst>
              <a:path w="6191472" h="1429279">
                <a:moveTo>
                  <a:pt x="0" y="0"/>
                </a:moveTo>
                <a:lnTo>
                  <a:pt x="6191472" y="0"/>
                </a:lnTo>
                <a:lnTo>
                  <a:pt x="6191472" y="1429279"/>
                </a:lnTo>
                <a:lnTo>
                  <a:pt x="0" y="14292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845646" y="-935906"/>
            <a:ext cx="3536383" cy="3204847"/>
          </a:xfrm>
          <a:custGeom>
            <a:avLst/>
            <a:gdLst/>
            <a:ahLst/>
            <a:cxnLst/>
            <a:rect l="l" t="t" r="r" b="b"/>
            <a:pathLst>
              <a:path w="3536383" h="3204847">
                <a:moveTo>
                  <a:pt x="0" y="0"/>
                </a:moveTo>
                <a:lnTo>
                  <a:pt x="3536383" y="0"/>
                </a:lnTo>
                <a:lnTo>
                  <a:pt x="3536383" y="3204847"/>
                </a:lnTo>
                <a:lnTo>
                  <a:pt x="0" y="320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0" y="-1995131"/>
            <a:ext cx="3536383" cy="3204847"/>
          </a:xfrm>
          <a:custGeom>
            <a:avLst/>
            <a:gdLst/>
            <a:ahLst/>
            <a:cxnLst/>
            <a:rect l="l" t="t" r="r" b="b"/>
            <a:pathLst>
              <a:path w="3536383" h="3204847">
                <a:moveTo>
                  <a:pt x="0" y="0"/>
                </a:moveTo>
                <a:lnTo>
                  <a:pt x="3536383" y="0"/>
                </a:lnTo>
                <a:lnTo>
                  <a:pt x="3536383" y="3204847"/>
                </a:lnTo>
                <a:lnTo>
                  <a:pt x="0" y="320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-219846" y="9563100"/>
            <a:ext cx="4929666" cy="95250"/>
            <a:chOff x="0" y="0"/>
            <a:chExt cx="6572888" cy="127000"/>
          </a:xfrm>
        </p:grpSpPr>
        <p:sp>
          <p:nvSpPr>
            <p:cNvPr id="6" name="Freeform 6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05959" y="9515475"/>
            <a:ext cx="4929666" cy="95250"/>
            <a:chOff x="0" y="0"/>
            <a:chExt cx="6572888" cy="127000"/>
          </a:xfrm>
        </p:grpSpPr>
        <p:sp>
          <p:nvSpPr>
            <p:cNvPr id="8" name="Freeform 8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744950" y="0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39700" y="101600"/>
              <a:ext cx="533400" cy="571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596874" y="2128503"/>
            <a:ext cx="13094252" cy="6836389"/>
          </a:xfrm>
          <a:custGeom>
            <a:avLst/>
            <a:gdLst/>
            <a:ahLst/>
            <a:cxnLst/>
            <a:rect l="l" t="t" r="r" b="b"/>
            <a:pathLst>
              <a:path w="13094252" h="6836389">
                <a:moveTo>
                  <a:pt x="0" y="0"/>
                </a:moveTo>
                <a:lnTo>
                  <a:pt x="13094252" y="0"/>
                </a:lnTo>
                <a:lnTo>
                  <a:pt x="13094252" y="6836390"/>
                </a:lnTo>
                <a:lnTo>
                  <a:pt x="0" y="68363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6202208" y="540867"/>
            <a:ext cx="5031272" cy="7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252">
                <a:solidFill>
                  <a:srgbClr val="000000"/>
                </a:solidFill>
                <a:latin typeface="Arimo Bold"/>
              </a:rPr>
              <a:t>Dashboard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48264" y="314061"/>
            <a:ext cx="6191472" cy="1429279"/>
          </a:xfrm>
          <a:custGeom>
            <a:avLst/>
            <a:gdLst/>
            <a:ahLst/>
            <a:cxnLst/>
            <a:rect l="l" t="t" r="r" b="b"/>
            <a:pathLst>
              <a:path w="6191472" h="1429279">
                <a:moveTo>
                  <a:pt x="0" y="0"/>
                </a:moveTo>
                <a:lnTo>
                  <a:pt x="6191472" y="0"/>
                </a:lnTo>
                <a:lnTo>
                  <a:pt x="6191472" y="1429278"/>
                </a:lnTo>
                <a:lnTo>
                  <a:pt x="0" y="14292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2428271" y="-1685307"/>
            <a:ext cx="3536383" cy="3204847"/>
          </a:xfrm>
          <a:custGeom>
            <a:avLst/>
            <a:gdLst/>
            <a:ahLst/>
            <a:cxnLst/>
            <a:rect l="l" t="t" r="r" b="b"/>
            <a:pathLst>
              <a:path w="3536383" h="3204847">
                <a:moveTo>
                  <a:pt x="0" y="0"/>
                </a:moveTo>
                <a:lnTo>
                  <a:pt x="3536383" y="0"/>
                </a:lnTo>
                <a:lnTo>
                  <a:pt x="3536383" y="3204847"/>
                </a:lnTo>
                <a:lnTo>
                  <a:pt x="0" y="320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-1051774" y="-2942661"/>
            <a:ext cx="3536383" cy="3204847"/>
          </a:xfrm>
          <a:custGeom>
            <a:avLst/>
            <a:gdLst/>
            <a:ahLst/>
            <a:cxnLst/>
            <a:rect l="l" t="t" r="r" b="b"/>
            <a:pathLst>
              <a:path w="3536383" h="3204847">
                <a:moveTo>
                  <a:pt x="0" y="0"/>
                </a:moveTo>
                <a:lnTo>
                  <a:pt x="3536383" y="0"/>
                </a:lnTo>
                <a:lnTo>
                  <a:pt x="3536383" y="3204847"/>
                </a:lnTo>
                <a:lnTo>
                  <a:pt x="0" y="32048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5" name="Group 5"/>
          <p:cNvGrpSpPr/>
          <p:nvPr/>
        </p:nvGrpSpPr>
        <p:grpSpPr>
          <a:xfrm>
            <a:off x="-219846" y="9563100"/>
            <a:ext cx="4929666" cy="95250"/>
            <a:chOff x="0" y="0"/>
            <a:chExt cx="6572888" cy="127000"/>
          </a:xfrm>
        </p:grpSpPr>
        <p:sp>
          <p:nvSpPr>
            <p:cNvPr id="6" name="Freeform 6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405959" y="9515475"/>
            <a:ext cx="4929666" cy="95250"/>
            <a:chOff x="0" y="0"/>
            <a:chExt cx="6572888" cy="127000"/>
          </a:xfrm>
        </p:grpSpPr>
        <p:sp>
          <p:nvSpPr>
            <p:cNvPr id="8" name="Freeform 8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" name="Freeform 9"/>
          <p:cNvSpPr/>
          <p:nvPr/>
        </p:nvSpPr>
        <p:spPr>
          <a:xfrm>
            <a:off x="2484609" y="2355488"/>
            <a:ext cx="13095677" cy="6547838"/>
          </a:xfrm>
          <a:custGeom>
            <a:avLst/>
            <a:gdLst/>
            <a:ahLst/>
            <a:cxnLst/>
            <a:rect l="l" t="t" r="r" b="b"/>
            <a:pathLst>
              <a:path w="13095677" h="6547838">
                <a:moveTo>
                  <a:pt x="0" y="0"/>
                </a:moveTo>
                <a:lnTo>
                  <a:pt x="13095677" y="0"/>
                </a:lnTo>
                <a:lnTo>
                  <a:pt x="13095677" y="6547838"/>
                </a:lnTo>
                <a:lnTo>
                  <a:pt x="0" y="65478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0" name="Group 10"/>
          <p:cNvGrpSpPr/>
          <p:nvPr/>
        </p:nvGrpSpPr>
        <p:grpSpPr>
          <a:xfrm>
            <a:off x="16513308" y="76672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63500" y="25400"/>
              <a:ext cx="685800" cy="723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628364" y="745534"/>
            <a:ext cx="5031272" cy="7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252">
                <a:solidFill>
                  <a:srgbClr val="000000"/>
                </a:solidFill>
                <a:latin typeface="Arimo Bold"/>
              </a:rPr>
              <a:t>Dashboard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54002" y="146688"/>
            <a:ext cx="6789998" cy="2158854"/>
          </a:xfrm>
          <a:custGeom>
            <a:avLst/>
            <a:gdLst/>
            <a:ahLst/>
            <a:cxnLst/>
            <a:rect l="l" t="t" r="r" b="b"/>
            <a:pathLst>
              <a:path w="6789998" h="2158854">
                <a:moveTo>
                  <a:pt x="0" y="0"/>
                </a:moveTo>
                <a:lnTo>
                  <a:pt x="6789998" y="0"/>
                </a:lnTo>
                <a:lnTo>
                  <a:pt x="6789998" y="2158854"/>
                </a:lnTo>
                <a:lnTo>
                  <a:pt x="0" y="21588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3023203" y="-1939844"/>
            <a:ext cx="3536383" cy="3204847"/>
          </a:xfrm>
          <a:custGeom>
            <a:avLst/>
            <a:gdLst/>
            <a:ahLst/>
            <a:cxnLst/>
            <a:rect l="l" t="t" r="r" b="b"/>
            <a:pathLst>
              <a:path w="3536383" h="3204847">
                <a:moveTo>
                  <a:pt x="0" y="0"/>
                </a:moveTo>
                <a:lnTo>
                  <a:pt x="3536383" y="0"/>
                </a:lnTo>
                <a:lnTo>
                  <a:pt x="3536383" y="3204847"/>
                </a:lnTo>
                <a:lnTo>
                  <a:pt x="0" y="32048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>
            <a:off x="14631348" y="-591481"/>
            <a:ext cx="3856476" cy="3339709"/>
            <a:chOff x="0" y="0"/>
            <a:chExt cx="5141968" cy="44529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141976" cy="4453001"/>
            </a:xfrm>
            <a:custGeom>
              <a:avLst/>
              <a:gdLst/>
              <a:ahLst/>
              <a:cxnLst/>
              <a:rect l="l" t="t" r="r" b="b"/>
              <a:pathLst>
                <a:path w="5141976" h="4453001">
                  <a:moveTo>
                    <a:pt x="3856482" y="0"/>
                  </a:moveTo>
                  <a:lnTo>
                    <a:pt x="1285494" y="0"/>
                  </a:lnTo>
                  <a:lnTo>
                    <a:pt x="0" y="2226437"/>
                  </a:lnTo>
                  <a:lnTo>
                    <a:pt x="1285494" y="4453001"/>
                  </a:lnTo>
                  <a:lnTo>
                    <a:pt x="3856482" y="4453001"/>
                  </a:lnTo>
                  <a:lnTo>
                    <a:pt x="5141976" y="2226437"/>
                  </a:lnTo>
                  <a:close/>
                </a:path>
              </a:pathLst>
            </a:custGeom>
            <a:blipFill>
              <a:blip r:embed="rId6"/>
              <a:stretch>
                <a:fillRect l="-26977" r="-26977" b="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Freeform 6"/>
          <p:cNvSpPr/>
          <p:nvPr/>
        </p:nvSpPr>
        <p:spPr>
          <a:xfrm>
            <a:off x="16027358" y="-2276788"/>
            <a:ext cx="3536383" cy="3204847"/>
          </a:xfrm>
          <a:custGeom>
            <a:avLst/>
            <a:gdLst/>
            <a:ahLst/>
            <a:cxnLst/>
            <a:rect l="l" t="t" r="r" b="b"/>
            <a:pathLst>
              <a:path w="3536383" h="3204847">
                <a:moveTo>
                  <a:pt x="0" y="0"/>
                </a:moveTo>
                <a:lnTo>
                  <a:pt x="3536383" y="0"/>
                </a:lnTo>
                <a:lnTo>
                  <a:pt x="3536383" y="3204847"/>
                </a:lnTo>
                <a:lnTo>
                  <a:pt x="0" y="320484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" name="Group 7"/>
          <p:cNvGrpSpPr/>
          <p:nvPr/>
        </p:nvGrpSpPr>
        <p:grpSpPr>
          <a:xfrm>
            <a:off x="-219846" y="9563100"/>
            <a:ext cx="4929666" cy="95250"/>
            <a:chOff x="0" y="0"/>
            <a:chExt cx="6572888" cy="127000"/>
          </a:xfrm>
        </p:grpSpPr>
        <p:sp>
          <p:nvSpPr>
            <p:cNvPr id="8" name="Freeform 8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637054" y="1078373"/>
            <a:ext cx="4929666" cy="95250"/>
            <a:chOff x="0" y="0"/>
            <a:chExt cx="6572888" cy="127000"/>
          </a:xfrm>
        </p:grpSpPr>
        <p:sp>
          <p:nvSpPr>
            <p:cNvPr id="10" name="Freeform 10"/>
            <p:cNvSpPr/>
            <p:nvPr/>
          </p:nvSpPr>
          <p:spPr>
            <a:xfrm>
              <a:off x="63500" y="0"/>
              <a:ext cx="6445885" cy="127000"/>
            </a:xfrm>
            <a:custGeom>
              <a:avLst/>
              <a:gdLst/>
              <a:ahLst/>
              <a:cxnLst/>
              <a:rect l="l" t="t" r="r" b="b"/>
              <a:pathLst>
                <a:path w="6445885" h="127000">
                  <a:moveTo>
                    <a:pt x="0" y="0"/>
                  </a:moveTo>
                  <a:lnTo>
                    <a:pt x="6445885" y="0"/>
                  </a:lnTo>
                  <a:lnTo>
                    <a:pt x="64458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D8A21E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7382539" y="7423718"/>
            <a:ext cx="4362404" cy="4560438"/>
          </a:xfrm>
          <a:custGeom>
            <a:avLst/>
            <a:gdLst/>
            <a:ahLst/>
            <a:cxnLst/>
            <a:rect l="l" t="t" r="r" b="b"/>
            <a:pathLst>
              <a:path w="4362404" h="4560438">
                <a:moveTo>
                  <a:pt x="0" y="0"/>
                </a:moveTo>
                <a:lnTo>
                  <a:pt x="4362403" y="0"/>
                </a:lnTo>
                <a:lnTo>
                  <a:pt x="4362403" y="4560439"/>
                </a:lnTo>
                <a:lnTo>
                  <a:pt x="0" y="456043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5272122" y="9258300"/>
            <a:ext cx="4612293" cy="4456855"/>
          </a:xfrm>
          <a:custGeom>
            <a:avLst/>
            <a:gdLst/>
            <a:ahLst/>
            <a:cxnLst/>
            <a:rect l="l" t="t" r="r" b="b"/>
            <a:pathLst>
              <a:path w="4612293" h="4456855">
                <a:moveTo>
                  <a:pt x="0" y="0"/>
                </a:moveTo>
                <a:lnTo>
                  <a:pt x="4612293" y="0"/>
                </a:lnTo>
                <a:lnTo>
                  <a:pt x="4612293" y="4456855"/>
                </a:lnTo>
                <a:lnTo>
                  <a:pt x="0" y="44568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2354002" y="1011698"/>
            <a:ext cx="6789998" cy="5806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41"/>
              </a:lnSpc>
              <a:spcBef>
                <a:spcPct val="0"/>
              </a:spcBef>
            </a:pPr>
            <a:r>
              <a:rPr lang="en-US" sz="3386">
                <a:solidFill>
                  <a:srgbClr val="000000"/>
                </a:solidFill>
                <a:latin typeface="Open Sans Bold"/>
              </a:rPr>
              <a:t>Key Insights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3722B92-4AF4-9648-10E8-7B77E8A8C690}"/>
              </a:ext>
            </a:extLst>
          </p:cNvPr>
          <p:cNvSpPr txBox="1"/>
          <p:nvPr/>
        </p:nvSpPr>
        <p:spPr>
          <a:xfrm>
            <a:off x="762000" y="2759424"/>
            <a:ext cx="14325600" cy="7235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Can see that Central area is the most affected  region  with 16,082 crimes over the period and places like Southwest and 77</a:t>
            </a:r>
            <a:r>
              <a:rPr lang="en-US" sz="2400" baseline="30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street also has considerable number of crimes, and the least affected areas are  Hollenbeck and Foothill.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If we look at the gender perspective crime rate has been identical to both genders.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Crime rate has been drastically decreased from August till December; we can assume an inclement weather a reason for this considering the geographical factor.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of the crimes have happened at apartments – buildings and single - family houses.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There has been gradual increase in crimes during the dusk time, this infers that crime has happened when there is low human visibility.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Theft and assault with weapon are the most crimes that has happened which strengthens the previous point where there is low human visibility.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530</Words>
  <Application>Microsoft Office PowerPoint</Application>
  <PresentationFormat>Custom</PresentationFormat>
  <Paragraphs>42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Calibri</vt:lpstr>
      <vt:lpstr>Arial</vt:lpstr>
      <vt:lpstr>Open Sans</vt:lpstr>
      <vt:lpstr>Open Sans Bold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Capstone_Project.pptx</dc:title>
  <dc:creator>sameera sajeevan</dc:creator>
  <cp:lastModifiedBy>Mac Johnson</cp:lastModifiedBy>
  <cp:revision>2</cp:revision>
  <dcterms:created xsi:type="dcterms:W3CDTF">2006-08-16T00:00:00Z</dcterms:created>
  <dcterms:modified xsi:type="dcterms:W3CDTF">2023-12-05T19:44:08Z</dcterms:modified>
  <dc:identifier>DAF1USnAA18</dc:identifier>
</cp:coreProperties>
</file>